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72" r:id="rId4"/>
    <p:sldId id="266" r:id="rId5"/>
    <p:sldId id="273" r:id="rId6"/>
    <p:sldId id="26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C65DAF7-7968-4FA0-88FA-04B0020C77D6}">
          <p14:sldIdLst>
            <p14:sldId id="257"/>
            <p14:sldId id="259"/>
          </p14:sldIdLst>
        </p14:section>
        <p14:section name="클래스 소개" id="{FA5C264E-B112-4EE6-BA85-FAEC60EE530C}">
          <p14:sldIdLst>
            <p14:sldId id="272"/>
            <p14:sldId id="266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AB84"/>
    <a:srgbClr val="D4CFC5"/>
    <a:srgbClr val="212227"/>
    <a:srgbClr val="484A56"/>
    <a:srgbClr val="00022F"/>
    <a:srgbClr val="FBE8A5"/>
    <a:srgbClr val="B49475"/>
    <a:srgbClr val="A69C88"/>
    <a:srgbClr val="EDEBE7"/>
    <a:srgbClr val="D0C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4118" autoAdjust="0"/>
  </p:normalViewPr>
  <p:slideViewPr>
    <p:cSldViewPr snapToGrid="0" showGuides="1">
      <p:cViewPr>
        <p:scale>
          <a:sx n="125" d="100"/>
          <a:sy n="125" d="100"/>
        </p:scale>
        <p:origin x="90" y="90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3A860-5D05-49BB-AD89-45B017B2AA8E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53AD6-A73F-9D2A-5DA9-C2DAA4AAC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96197B-D879-CB47-935C-F0B04DB30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C132F5-C941-00D4-2B0D-8DC3B9D4A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F0D63-5675-9265-B617-07841061C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5E4D3C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아크패시브</a:t>
              </a:r>
              <a:endParaRPr lang="ko-KR" altLang="en-US" sz="1000" dirty="0">
                <a:solidFill>
                  <a:srgbClr val="5E4D3C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448192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스킬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패션 액세서리, 의류, 만화 영화이(가) 표시된 사진&#10;&#10;자동 생성된 설명">
            <a:extLst>
              <a:ext uri="{FF2B5EF4-FFF2-40B4-BE49-F238E27FC236}">
                <a16:creationId xmlns:a16="http://schemas.microsoft.com/office/drawing/2014/main" id="{7707F853-C3C0-1050-7CA5-8AB66E291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" y="0"/>
            <a:ext cx="12183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632FA549-BDF5-9B8B-64A1-A10AFF67A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43"/>
          <a:stretch/>
        </p:blipFill>
        <p:spPr>
          <a:xfrm>
            <a:off x="0" y="0"/>
            <a:ext cx="5517811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C7582A-257C-5045-82BB-E500E6D30B87}"/>
              </a:ext>
            </a:extLst>
          </p:cNvPr>
          <p:cNvSpPr txBox="1"/>
          <p:nvPr/>
        </p:nvSpPr>
        <p:spPr>
          <a:xfrm>
            <a:off x="5656162" y="496689"/>
            <a:ext cx="5317481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우리는 더욱 발전할 것입니다</a:t>
            </a:r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</a:t>
            </a:r>
            <a:r>
              <a: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우주의 진리를 통해</a:t>
            </a:r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.”</a:t>
            </a:r>
            <a:endParaRPr lang="ko-KR" altLang="en-US" dirty="0">
              <a:solidFill>
                <a:srgbClr val="D4CFC5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0E206-EEBC-7B12-9BE6-E5C791D7B475}"/>
              </a:ext>
            </a:extLst>
          </p:cNvPr>
          <p:cNvSpPr txBox="1"/>
          <p:nvPr/>
        </p:nvSpPr>
        <p:spPr>
          <a:xfrm>
            <a:off x="5762680" y="2162128"/>
            <a:ext cx="1195840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dirty="0">
                <a:solidFill>
                  <a:srgbClr val="D1AB84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IDENTITY</a:t>
            </a:r>
            <a:endParaRPr lang="ko-KR" altLang="en-US" dirty="0">
              <a:solidFill>
                <a:srgbClr val="D1AB84"/>
              </a:solidFill>
              <a:latin typeface="빛의 계승자 Regular" panose="020B0600000101010101" pitchFamily="50" charset="-127"/>
              <a:ea typeface="빛의 계승자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F7F1A-5A05-13B0-A59F-3DB0C3EDC04C}"/>
              </a:ext>
            </a:extLst>
          </p:cNvPr>
          <p:cNvSpPr txBox="1"/>
          <p:nvPr/>
        </p:nvSpPr>
        <p:spPr>
          <a:xfrm>
            <a:off x="5762680" y="882422"/>
            <a:ext cx="5800670" cy="758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아스트로맨서는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연금술과 점성술을 사용하는 클래스입니다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무기의 형태를 변형하고 무기에 달린 사슬로 마법진을 그리는 방식으로 연금술을 활용하거나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우주의 무한한 힘을 빌려 사용하는 천체 마법으로 강력한 피해를 줍니다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9BDDA4-94DE-E946-536B-CF616D2E18BE}"/>
              </a:ext>
            </a:extLst>
          </p:cNvPr>
          <p:cNvSpPr/>
          <p:nvPr/>
        </p:nvSpPr>
        <p:spPr>
          <a:xfrm>
            <a:off x="5762680" y="4905407"/>
            <a:ext cx="2788920" cy="1287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FD94E-AFE1-BD8E-6025-831727148EF0}"/>
              </a:ext>
            </a:extLst>
          </p:cNvPr>
          <p:cNvSpPr txBox="1"/>
          <p:nvPr/>
        </p:nvSpPr>
        <p:spPr>
          <a:xfrm>
            <a:off x="6606348" y="5361312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아이덴티티 이미지</a:t>
            </a: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F9512-C136-1A60-6807-7857F8C0E7A1}"/>
              </a:ext>
            </a:extLst>
          </p:cNvPr>
          <p:cNvSpPr txBox="1"/>
          <p:nvPr/>
        </p:nvSpPr>
        <p:spPr>
          <a:xfrm>
            <a:off x="6308189" y="6289079"/>
            <a:ext cx="1649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아이덴티티 </a:t>
            </a:r>
            <a:r>
              <a:rPr lang="en-US" altLang="ko-KR" sz="10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| </a:t>
            </a:r>
            <a:r>
              <a:rPr lang="ko-KR" altLang="en-US" sz="1000" dirty="0" err="1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아스트랄</a:t>
            </a:r>
            <a:r>
              <a:rPr lang="en-US" altLang="ko-KR" sz="10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게이지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487ED75-4C8A-1211-7A82-0ABAC580B970}"/>
              </a:ext>
            </a:extLst>
          </p:cNvPr>
          <p:cNvGrpSpPr/>
          <p:nvPr/>
        </p:nvGrpSpPr>
        <p:grpSpPr>
          <a:xfrm>
            <a:off x="9526244" y="4825279"/>
            <a:ext cx="1447399" cy="1710021"/>
            <a:chOff x="9271706" y="4825279"/>
            <a:chExt cx="1447399" cy="17100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DDCFE4-6C5C-807A-E7FE-264E50040AF7}"/>
                </a:ext>
              </a:extLst>
            </p:cNvPr>
            <p:cNvSpPr txBox="1"/>
            <p:nvPr/>
          </p:nvSpPr>
          <p:spPr>
            <a:xfrm>
              <a:off x="9447018" y="6289079"/>
              <a:ext cx="1096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대표 무기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|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태블릿</a:t>
              </a:r>
            </a:p>
          </p:txBody>
        </p:sp>
        <p:pic>
          <p:nvPicPr>
            <p:cNvPr id="28" name="그림 27" descr="장치, 시계, 나침반, 측정기이(가) 표시된 사진&#10;&#10;자동 생성된 설명">
              <a:extLst>
                <a:ext uri="{FF2B5EF4-FFF2-40B4-BE49-F238E27FC236}">
                  <a16:creationId xmlns:a16="http://schemas.microsoft.com/office/drawing/2014/main" id="{6E5051FE-734B-C061-E292-655E2E94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706" y="4825279"/>
              <a:ext cx="1447399" cy="144739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36CFE21-4FE8-E7CC-E662-07178EEDD2A4}"/>
              </a:ext>
            </a:extLst>
          </p:cNvPr>
          <p:cNvSpPr txBox="1"/>
          <p:nvPr/>
        </p:nvSpPr>
        <p:spPr>
          <a:xfrm>
            <a:off x="5762680" y="2571842"/>
            <a:ext cx="184826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아스트로맨서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아이덴티티 간단 소개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96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dirty="0">
                  <a:effectLst/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기획 의도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기획의도</a:t>
            </a:r>
            <a:endParaRPr lang="en-US" altLang="ko-KR" sz="9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컨셉</a:t>
            </a:r>
            <a:endParaRPr lang="en-US" altLang="ko-KR" sz="900" dirty="0">
              <a:solidFill>
                <a:srgbClr val="D1AB84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62" name="그룹 1061">
            <a:extLst>
              <a:ext uri="{FF2B5EF4-FFF2-40B4-BE49-F238E27FC236}">
                <a16:creationId xmlns:a16="http://schemas.microsoft.com/office/drawing/2014/main" id="{9627B5DC-7355-D3B1-C53E-55D9EFD9FD5E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7122933" y="1187971"/>
            <a:chExt cx="4420149" cy="5410894"/>
          </a:xfrm>
        </p:grpSpPr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D77AFCA0-1AB4-C037-C09A-6922F81C3C9D}"/>
                </a:ext>
              </a:extLst>
            </p:cNvPr>
            <p:cNvGrpSpPr/>
            <p:nvPr/>
          </p:nvGrpSpPr>
          <p:grpSpPr>
            <a:xfrm>
              <a:off x="7122933" y="1187971"/>
              <a:ext cx="4420149" cy="832667"/>
              <a:chOff x="7122933" y="1187971"/>
              <a:chExt cx="4420149" cy="832667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4355020-6E6F-0455-75B6-59D567D5EE72}"/>
                  </a:ext>
                </a:extLst>
              </p:cNvPr>
              <p:cNvSpPr/>
              <p:nvPr/>
            </p:nvSpPr>
            <p:spPr>
              <a:xfrm>
                <a:off x="7122933" y="1425964"/>
                <a:ext cx="4420149" cy="59467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8D8FA296-B8C3-79A6-C0E0-D0725A6D0801}"/>
                  </a:ext>
                </a:extLst>
              </p:cNvPr>
              <p:cNvGrpSpPr/>
              <p:nvPr/>
            </p:nvGrpSpPr>
            <p:grpSpPr>
              <a:xfrm>
                <a:off x="7122933" y="1187971"/>
                <a:ext cx="1862425" cy="249276"/>
                <a:chOff x="6710590" y="1837324"/>
                <a:chExt cx="1862425" cy="249276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0590" y="1840379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Variable SemiBold" panose="02000003000000020004" pitchFamily="2" charset="-127"/>
                      <a:ea typeface="Pretendard Variable SemiBold" panose="02000003000000020004" pitchFamily="2" charset="-127"/>
                      <a:cs typeface="Pretendard Variable SemiBold" panose="02000003000000020004" pitchFamily="2" charset="-127"/>
                    </a:rPr>
                    <a:t>점성술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3225" y="1837324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Variable SemiBold" panose="02000003000000020004" pitchFamily="2" charset="-127"/>
                      <a:ea typeface="Pretendard Variable SemiBold" panose="02000003000000020004" pitchFamily="2" charset="-127"/>
                      <a:cs typeface="Pretendard Variable SemiBold" panose="020000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1908" y="2086600"/>
                  <a:ext cx="1551107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427FF3-3ED0-5F88-D8BB-95032F33DA20}"/>
                  </a:ext>
                </a:extLst>
              </p:cNvPr>
              <p:cNvSpPr txBox="1"/>
              <p:nvPr/>
            </p:nvSpPr>
            <p:spPr>
              <a:xfrm>
                <a:off x="7489554" y="1538635"/>
                <a:ext cx="3686907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우주의 신비로움이 느껴지는 스킬들과 화려한 이펙트를 가진 클래스입니다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rgbClr val="A69C88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별과 별자리를 위주로 활용합니다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. </a:t>
                </a:r>
              </a:p>
            </p:txBody>
          </p:sp>
        </p:grpSp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7286903" y="2210696"/>
              <a:ext cx="4092209" cy="4388169"/>
              <a:chOff x="7382153" y="2210696"/>
              <a:chExt cx="4092209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70692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다양한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4092209" cy="643864"/>
                <a:chOff x="7382153" y="2210696"/>
                <a:chExt cx="4092209" cy="643864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18942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천체 마법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901709" cy="41549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.</a:t>
                  </a:r>
                  <a:b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</a:br>
                  <a:endParaRPr lang="en-US" altLang="ko-KR" sz="3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</p:grp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536C140F-2B33-CC7B-37F0-E67D400143B0}"/>
              </a:ext>
            </a:extLst>
          </p:cNvPr>
          <p:cNvGrpSpPr/>
          <p:nvPr/>
        </p:nvGrpSpPr>
        <p:grpSpPr>
          <a:xfrm>
            <a:off x="1448933" y="1179743"/>
            <a:ext cx="4420149" cy="5394223"/>
            <a:chOff x="1448933" y="1179743"/>
            <a:chExt cx="4420149" cy="5394223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9558"/>
              <a:chOff x="1555745" y="2178170"/>
              <a:chExt cx="4177099" cy="4389558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46890"/>
                <a:chOff x="1460890" y="2522814"/>
                <a:chExt cx="3379235" cy="1546890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46890"/>
                  <a:chOff x="3298948" y="2152901"/>
                  <a:chExt cx="1292046" cy="1546890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84347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46157"/>
                  <a:chOff x="1396375" y="2153634"/>
                  <a:chExt cx="1331203" cy="1546157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84347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D0C18C"/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41549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3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81180"/>
                <a:chOff x="1565661" y="4986548"/>
                <a:chExt cx="3379236" cy="1581180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52284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D0C18C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D0C18C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D0C18C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D0C18C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D0C18C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D0C18C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D0C18C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D0C18C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D0C18C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DE7ABD9B-9B9C-E81F-50E7-D9DC18F2011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1059" name="그룹 1058">
                <a:extLst>
                  <a:ext uri="{FF2B5EF4-FFF2-40B4-BE49-F238E27FC236}">
                    <a16:creationId xmlns:a16="http://schemas.microsoft.com/office/drawing/2014/main" id="{5937EB21-B218-F46B-142B-34C933AFD95A}"/>
                  </a:ext>
                </a:extLst>
              </p:cNvPr>
              <p:cNvGrpSpPr/>
              <p:nvPr/>
            </p:nvGrpSpPr>
            <p:grpSpPr>
              <a:xfrm>
                <a:off x="1448933" y="1425964"/>
                <a:ext cx="4420149" cy="594674"/>
                <a:chOff x="1448933" y="1425964"/>
                <a:chExt cx="4420149" cy="594674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946794E-C375-899E-1384-C72C1BAAA24A}"/>
                    </a:ext>
                  </a:extLst>
                </p:cNvPr>
                <p:cNvSpPr/>
                <p:nvPr/>
              </p:nvSpPr>
              <p:spPr>
                <a:xfrm>
                  <a:off x="1448933" y="1425964"/>
                  <a:ext cx="4420149" cy="59467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4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변형이 가능한 무기를 사용하여 연금술의 전문가라는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* NPC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마리우의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 무기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 ‘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썬더스톰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Variable SemiBold" panose="02000003000000020004" pitchFamily="2" charset="-127"/>
                      <a:ea typeface="Pretendard Variable SemiBold" panose="02000003000000020004" pitchFamily="2" charset="-127"/>
                      <a:cs typeface="Pretendard Variable SemiBold" panose="020000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Variable SemiBold" panose="02000003000000020004" pitchFamily="2" charset="-127"/>
                      <a:ea typeface="Pretendard Variable SemiBold" panose="02000003000000020004" pitchFamily="2" charset="-127"/>
                      <a:cs typeface="Pretendard Variable SemiBold" panose="020000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Variable SemiBold" panose="02000003000000020004" pitchFamily="2" charset="-127"/>
                      <a:ea typeface="Pretendard Variable SemiBold" panose="02000003000000020004" pitchFamily="2" charset="-127"/>
                      <a:cs typeface="Pretendard Variable SemiBold" panose="020000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Variable SemiBold" panose="02000003000000020004" pitchFamily="2" charset="-127"/>
                      <a:ea typeface="Pretendard Variable SemiBold" panose="02000003000000020004" pitchFamily="2" charset="-127"/>
                      <a:cs typeface="Pretendard Variable SemiBold" panose="020000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Variable SemiBold" panose="02000003000000020004" pitchFamily="2" charset="-127"/>
                      <a:ea typeface="Pretendard Variable SemiBold" panose="02000003000000020004" pitchFamily="2" charset="-127"/>
                      <a:cs typeface="Pretendard Variable SemiBold" panose="020000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Variable SemiBold" panose="02000003000000020004" pitchFamily="2" charset="-127"/>
                      <a:ea typeface="Pretendard Variable SemiBold" panose="02000003000000020004" pitchFamily="2" charset="-127"/>
                      <a:cs typeface="Pretendard Variable SemiBold" panose="02000003000000020004" pitchFamily="2" charset="-127"/>
                    </a:rPr>
                    <a:t>연금술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32452-A32F-F80F-9545-74D6B723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EC0E35A9-5261-3BB8-27B5-4888CE0199AB}"/>
              </a:ext>
            </a:extLst>
          </p:cNvPr>
          <p:cNvSpPr txBox="1"/>
          <p:nvPr/>
        </p:nvSpPr>
        <p:spPr>
          <a:xfrm>
            <a:off x="207741" y="1794683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기획의도</a:t>
            </a:r>
            <a:endParaRPr lang="en-US" altLang="ko-KR" sz="900" dirty="0">
              <a:solidFill>
                <a:srgbClr val="D1AB84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C28E52-C8D2-1F51-C550-4EED8FA92A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F727CEF-7EF0-5535-37EB-FC4D78F23BAF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6C2803F-1D7E-99D2-3887-19B8A409EF7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컨셉</a:t>
            </a:r>
            <a:endParaRPr lang="en-US" altLang="ko-KR" sz="9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87A524B-11C9-86C8-C5F0-F73093F46545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3852C5-F81A-92C6-D6E0-5E8B8B07084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52834D0-C712-4FF2-5837-579996104544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dirty="0">
                  <a:effectLst/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컨셉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230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3C1A-04F8-EC71-E073-B7C06C4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73679-FD42-51E6-7586-5DF14C180723}"/>
              </a:ext>
            </a:extLst>
          </p:cNvPr>
          <p:cNvSpPr txBox="1"/>
          <p:nvPr/>
        </p:nvSpPr>
        <p:spPr>
          <a:xfrm>
            <a:off x="1848189" y="651288"/>
            <a:ext cx="493361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나침반 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방향을 찾음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혼천의 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다양한 조건을 바탕으로 세부 항목을 조정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나침반 모양이 혼천의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강력한 파워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혼천의가 나침반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약하지만 빠름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별자리 스킬을 사용한 후 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키를 입력하면 해당 별자리 스킬의 게이지를 채웁니다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게이지를 채운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키를 다시 입력하면 해당 별자리 스킬의 강화 스킬을 발동합니다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X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키를 입력 시 </a:t>
            </a:r>
          </a:p>
          <a:p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0D98C-1492-94AB-DFA3-F12E63BC2B3D}"/>
              </a:ext>
            </a:extLst>
          </p:cNvPr>
          <p:cNvSpPr txBox="1"/>
          <p:nvPr/>
        </p:nvSpPr>
        <p:spPr>
          <a:xfrm>
            <a:off x="3703320" y="2590280"/>
            <a:ext cx="123444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-&gt; </a:t>
            </a: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게이지 모습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?</a:t>
            </a: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12C07256-9DC5-50C9-D111-9D59A18FEFFB}"/>
              </a:ext>
            </a:extLst>
          </p:cNvPr>
          <p:cNvSpPr/>
          <p:nvPr/>
        </p:nvSpPr>
        <p:spPr>
          <a:xfrm>
            <a:off x="2788920" y="2590280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1C64DE-62D8-65A5-E7E2-6568E1AC0382}"/>
              </a:ext>
            </a:extLst>
          </p:cNvPr>
          <p:cNvSpPr/>
          <p:nvPr/>
        </p:nvSpPr>
        <p:spPr>
          <a:xfrm>
            <a:off x="3162300" y="2545750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369093-CA69-AEE7-E271-30B893A5F05E}"/>
              </a:ext>
            </a:extLst>
          </p:cNvPr>
          <p:cNvSpPr/>
          <p:nvPr/>
        </p:nvSpPr>
        <p:spPr>
          <a:xfrm>
            <a:off x="2705100" y="2870660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DEA546-5DA5-CA10-9D87-D370C7A96BC4}"/>
              </a:ext>
            </a:extLst>
          </p:cNvPr>
          <p:cNvSpPr/>
          <p:nvPr/>
        </p:nvSpPr>
        <p:spPr>
          <a:xfrm>
            <a:off x="3535680" y="2870660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6C631A-871E-D023-AE90-C089144D30A5}"/>
              </a:ext>
            </a:extLst>
          </p:cNvPr>
          <p:cNvSpPr/>
          <p:nvPr/>
        </p:nvSpPr>
        <p:spPr>
          <a:xfrm>
            <a:off x="3451860" y="3359305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55821D-C947-5397-B303-693439E50CC1}"/>
              </a:ext>
            </a:extLst>
          </p:cNvPr>
          <p:cNvSpPr/>
          <p:nvPr/>
        </p:nvSpPr>
        <p:spPr>
          <a:xfrm>
            <a:off x="2897675" y="3359305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5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337</Words>
  <Application>Microsoft Office PowerPoint</Application>
  <PresentationFormat>와이드스크린</PresentationFormat>
  <Paragraphs>57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Pretendard Variable</vt:lpstr>
      <vt:lpstr>Pretendard Variable Medium</vt:lpstr>
      <vt:lpstr>Pretendard Variable SemiBold</vt:lpstr>
      <vt:lpstr>나눔명조 ExtraBold</vt:lpstr>
      <vt:lpstr>맑은 고딕</vt:lpstr>
      <vt:lpstr>빛의 계승자 Regular</vt:lpstr>
      <vt:lpstr>Arial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82</cp:revision>
  <dcterms:created xsi:type="dcterms:W3CDTF">2025-01-08T09:31:21Z</dcterms:created>
  <dcterms:modified xsi:type="dcterms:W3CDTF">2025-01-13T16:38:58Z</dcterms:modified>
</cp:coreProperties>
</file>